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Lst>
  <p:notesMasterIdLst>
    <p:notesMasterId r:id="rId61"/>
  </p:notesMasterIdLst>
  <p:sldIdLst>
    <p:sldId id="300" r:id="rId7"/>
    <p:sldId id="323" r:id="rId8"/>
    <p:sldId id="302" r:id="rId9"/>
    <p:sldId id="259" r:id="rId10"/>
    <p:sldId id="324" r:id="rId11"/>
    <p:sldId id="397" r:id="rId12"/>
    <p:sldId id="388" r:id="rId13"/>
    <p:sldId id="396" r:id="rId14"/>
    <p:sldId id="398" r:id="rId15"/>
    <p:sldId id="399" r:id="rId16"/>
    <p:sldId id="400" r:id="rId17"/>
    <p:sldId id="402" r:id="rId18"/>
    <p:sldId id="403" r:id="rId19"/>
    <p:sldId id="404" r:id="rId20"/>
    <p:sldId id="405" r:id="rId21"/>
    <p:sldId id="406" r:id="rId22"/>
    <p:sldId id="407" r:id="rId23"/>
    <p:sldId id="440" r:id="rId24"/>
    <p:sldId id="441" r:id="rId25"/>
    <p:sldId id="321" r:id="rId26"/>
    <p:sldId id="374" r:id="rId27"/>
    <p:sldId id="316" r:id="rId28"/>
    <p:sldId id="408" r:id="rId29"/>
    <p:sldId id="410" r:id="rId30"/>
    <p:sldId id="409" r:id="rId31"/>
    <p:sldId id="411" r:id="rId32"/>
    <p:sldId id="415" r:id="rId33"/>
    <p:sldId id="412" r:id="rId34"/>
    <p:sldId id="413" r:id="rId35"/>
    <p:sldId id="414" r:id="rId36"/>
    <p:sldId id="429" r:id="rId37"/>
    <p:sldId id="431" r:id="rId38"/>
    <p:sldId id="438" r:id="rId39"/>
    <p:sldId id="432" r:id="rId40"/>
    <p:sldId id="416" r:id="rId41"/>
    <p:sldId id="417" r:id="rId42"/>
    <p:sldId id="418" r:id="rId43"/>
    <p:sldId id="419" r:id="rId44"/>
    <p:sldId id="420" r:id="rId45"/>
    <p:sldId id="439" r:id="rId46"/>
    <p:sldId id="433" r:id="rId47"/>
    <p:sldId id="434" r:id="rId48"/>
    <p:sldId id="435" r:id="rId49"/>
    <p:sldId id="436" r:id="rId50"/>
    <p:sldId id="437" r:id="rId51"/>
    <p:sldId id="421" r:id="rId52"/>
    <p:sldId id="422" r:id="rId53"/>
    <p:sldId id="423" r:id="rId54"/>
    <p:sldId id="424" r:id="rId55"/>
    <p:sldId id="425" r:id="rId56"/>
    <p:sldId id="426" r:id="rId57"/>
    <p:sldId id="427" r:id="rId58"/>
    <p:sldId id="384" r:id="rId59"/>
    <p:sldId id="3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77833" autoAdjust="0"/>
  </p:normalViewPr>
  <p:slideViewPr>
    <p:cSldViewPr snapToGrid="0">
      <p:cViewPr varScale="1">
        <p:scale>
          <a:sx n="86" d="100"/>
          <a:sy n="86" d="100"/>
        </p:scale>
        <p:origin x="936" y="84"/>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2022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E"/>
                </a:solidFill>
                <a:effectLst/>
                <a:latin typeface="-apple-system"/>
              </a:rPr>
              <a:t>Without getting into the details (the following sections will address the particular details), diagram your initial vision for handling the top-level requirements for:</a:t>
            </a:r>
          </a:p>
          <a:p>
            <a:pPr marL="742950" lvl="1" indent="-285750" algn="l">
              <a:buFont typeface="Arial" panose="020B0604020202020204" pitchFamily="34" charset="0"/>
              <a:buChar char="•"/>
            </a:pPr>
            <a:r>
              <a:rPr lang="en-US" b="0" i="0" dirty="0">
                <a:solidFill>
                  <a:srgbClr val="24292E"/>
                </a:solidFill>
                <a:effectLst/>
                <a:latin typeface="-apple-system"/>
              </a:rPr>
              <a:t>Data ingestion and integration</a:t>
            </a:r>
          </a:p>
          <a:p>
            <a:pPr marL="742950" lvl="1" indent="-285750" algn="l">
              <a:buFont typeface="Arial" panose="020B0604020202020204" pitchFamily="34" charset="0"/>
              <a:buChar char="•"/>
            </a:pPr>
            <a:r>
              <a:rPr lang="en-US" b="0" i="0" dirty="0">
                <a:solidFill>
                  <a:srgbClr val="24292E"/>
                </a:solidFill>
                <a:effectLst/>
                <a:latin typeface="-apple-system"/>
              </a:rPr>
              <a:t>Data transformation and processing</a:t>
            </a:r>
          </a:p>
          <a:p>
            <a:pPr marL="742950" lvl="1" indent="-285750" algn="l">
              <a:buFont typeface="Arial" panose="020B0604020202020204" pitchFamily="34" charset="0"/>
              <a:buChar char="•"/>
            </a:pPr>
            <a:r>
              <a:rPr lang="en-US" b="0" i="0" dirty="0">
                <a:solidFill>
                  <a:srgbClr val="24292E"/>
                </a:solidFill>
                <a:effectLst/>
                <a:latin typeface="-apple-system"/>
              </a:rPr>
              <a:t>Data analytics</a:t>
            </a:r>
          </a:p>
          <a:p>
            <a:pPr marL="742950" lvl="1" indent="-285750" algn="l">
              <a:buFont typeface="Arial" panose="020B0604020202020204" pitchFamily="34" charset="0"/>
              <a:buChar char="•"/>
            </a:pPr>
            <a:r>
              <a:rPr lang="en-US" b="0" i="0" dirty="0">
                <a:solidFill>
                  <a:srgbClr val="24292E"/>
                </a:solidFill>
                <a:effectLst/>
                <a:latin typeface="-apple-system"/>
              </a:rPr>
              <a:t>Personalized marketing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D4D4D4"/>
                </a:solidFill>
                <a:effectLst/>
                <a:latin typeface="Calibri" panose="020F0502020204030204" pitchFamily="34" charset="0"/>
                <a:cs typeface="Calibri" panose="020F0502020204030204" pitchFamily="34" charset="0"/>
              </a:rPr>
              <a:t>1. 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Contoso Food Distribution (CFD), Inc., subsidiary of Contoso Retail Inc., processes and distributes food to supermarkets and other small-to-medium sized companies. Generous credit terms based on relationships instead of data analytics has put the company in financial difficulty. They have challenges identifying customers’ payment behaviors and notifying customers when they are behind on invoice payments. The accounting department uses manual processes to identify delinquent accounts making the accounts receivable (AR) management time consuming. Also, lenders and have capped CFD’s line of credit and increased the interest rate until they can lower their AR balance and be able to predict near term future cash flow.</a:t>
            </a:r>
          </a:p>
          <a:p>
            <a:pPr algn="l"/>
            <a:endParaRPr lang="en-US" b="0" i="0" dirty="0">
              <a:solidFill>
                <a:srgbClr val="D4D4D4"/>
              </a:solidFill>
              <a:effectLst/>
              <a:latin typeface="-apple-system"/>
            </a:endParaRPr>
          </a:p>
          <a:p>
            <a:pPr algn="l"/>
            <a:r>
              <a:rPr lang="en-US" b="0" i="0" dirty="0">
                <a:solidFill>
                  <a:srgbClr val="D4D4D4"/>
                </a:solidFill>
                <a:effectLst/>
                <a:latin typeface="-apple-system"/>
              </a:rPr>
              <a:t>In this whiteboard design session, you will work in a group to design the data pipeline PoC that could support the needs of Contoso Retail.</a:t>
            </a:r>
          </a:p>
          <a:p>
            <a:pPr algn="l"/>
            <a:endParaRPr lang="en-US" b="0" i="0" dirty="0">
              <a:solidFill>
                <a:srgbClr val="D4D4D4"/>
              </a:solidFill>
              <a:effectLst/>
              <a:latin typeface="-apple-system"/>
            </a:endParaRPr>
          </a:p>
          <a:p>
            <a:pPr algn="l"/>
            <a:r>
              <a:rPr lang="en-US" b="0" i="0" dirty="0">
                <a:solidFill>
                  <a:srgbClr val="D4D4D4"/>
                </a:solidFill>
                <a:effectLst/>
                <a:latin typeface="-apple-system"/>
              </a:rPr>
              <a:t>At the end of this workshop, you’ll have the knowledge necessary to build a data pipeline that will ingest SAP and Cosmos DB data into a common Azure Synapse data warehouse. You will be able analyze AR and sales data to deliver a 360-degree view of customers’ accounts. Using Power BI and Power Automate, you will be able to optimize company operations through data analytics and process automation.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3. 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4. 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1. 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2. Which Azure services would allow you to enhance personalized marketing experience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744195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8/18/2022 2:44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273837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4087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0672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161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3372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028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79939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585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4504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0667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0578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8091385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19561525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6520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53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9460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697296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55695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28600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2487813"/>
          </a:xfrm>
        </p:spPr>
        <p:txBody>
          <a:bodyPr/>
          <a:lstStyle/>
          <a:p>
            <a:r>
              <a:rPr lang="en-US" dirty="0"/>
              <a:t>SAP plus extend and innovate with Data and AI student guide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 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the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descr="This Diagram shows how Microsoft's Intelligent Edge can be utilized with SAP on Azure.">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5140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93342"/>
            <a:ext cx="10229103" cy="58138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1925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3742563"/>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to allow customers to pull data from multiple data sources, provide an analytics, and automate repetitive tasks.</a:t>
            </a:r>
          </a:p>
          <a:p>
            <a:endParaRPr lang="en-US" sz="2800" dirty="0">
              <a:cs typeface="Segoe UI Semibold" panose="020B0702040204020203" pitchFamily="34" charset="0"/>
            </a:endParaRPr>
          </a:p>
          <a:p>
            <a:r>
              <a:rPr lang="en-US" sz="2800" dirty="0">
                <a:cs typeface="Segoe UI Semibold" panose="020B0702040204020203" pitchFamily="34" charset="0"/>
              </a:rPr>
              <a:t>At the end of workshop, you will have the knowledge necessary to build a data pipeline that will ingest SAP and Cosmos DB data into a common data warehouse. You will be able analyze AR and sales data to deliver a 360-degree view of customers’ accounts.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832092"/>
          </a:xfrm>
        </p:spPr>
        <p:txBody>
          <a:bodyPr/>
          <a:lstStyle/>
          <a:p>
            <a:r>
              <a:rPr lang="en-US" sz="2000" dirty="0">
                <a:latin typeface="+mn-lt"/>
              </a:rPr>
              <a:t>The proposed solutions take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2000" dirty="0">
                <a:latin typeface="+mn-lt"/>
              </a:rPr>
              <a:t>Support for in-region and cross-region redundancy, providing high availability and disaster recovery capabilities.</a:t>
            </a:r>
          </a:p>
          <a:p>
            <a:pPr marL="342900" indent="-342900">
              <a:buFont typeface="Arial" panose="020B0604020202020204" pitchFamily="34" charset="0"/>
              <a:buChar char="•"/>
            </a:pPr>
            <a:r>
              <a:rPr lang="en-US" sz="2000" dirty="0">
                <a:latin typeface="+mn-lt"/>
              </a:rPr>
              <a:t>A development and test environment, where costs can be minimized through optimal resource sizing and snoozing.</a:t>
            </a:r>
          </a:p>
          <a:p>
            <a:pPr marL="342900" indent="-342900">
              <a:buFont typeface="Arial" panose="020B0604020202020204" pitchFamily="34" charset="0"/>
              <a:buChar char="•"/>
            </a:pPr>
            <a:r>
              <a:rPr lang="en-US" sz="20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20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2000" dirty="0">
                <a:latin typeface="+mn-lt"/>
              </a:rPr>
              <a:t>Integration with Azure Machine Learning and Azure Cognitive Services.</a:t>
            </a:r>
          </a:p>
          <a:p>
            <a:pPr marL="342900" indent="-342900">
              <a:buFont typeface="Arial" panose="020B0604020202020204" pitchFamily="34" charset="0"/>
              <a:buChar char="•"/>
            </a:pPr>
            <a:r>
              <a:rPr lang="en-US" sz="20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770537"/>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20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2000" dirty="0">
                <a:latin typeface="+mn-lt"/>
              </a:rPr>
              <a:t>Azure Storage provides flexible, scalable, secure, and inexpensive data stores. The solution can use Azure Blob Storage or Azure Data Lake to store massive amounts of unstructured data.</a:t>
            </a:r>
          </a:p>
          <a:p>
            <a:pPr marL="342900" indent="-342900">
              <a:buFont typeface="Arial" panose="020B0604020202020204" pitchFamily="34" charset="0"/>
              <a:buChar char="•"/>
            </a:pPr>
            <a:r>
              <a:rPr lang="en-US" sz="20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20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SAPand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69240" y="198071"/>
            <a:ext cx="11655840" cy="899665"/>
          </a:xfrm>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them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097736"/>
            <a:ext cx="11653523" cy="575234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8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8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8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8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2631490"/>
          </a:xfrm>
        </p:spPr>
        <p:txBody>
          <a:bodyPr/>
          <a:lstStyle/>
          <a:p>
            <a:r>
              <a:rPr lang="en-US" sz="2400" dirty="0">
                <a:latin typeface="+mn-lt"/>
              </a:rPr>
              <a:t>How would you improve personalized marketing for Contoso customers?</a:t>
            </a:r>
          </a:p>
          <a:p>
            <a:endParaRPr lang="en-US" sz="2400" dirty="0">
              <a:latin typeface="+mn-lt"/>
            </a:endParaRPr>
          </a:p>
          <a:p>
            <a:r>
              <a:rPr lang="en-US" sz="24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5493812"/>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Among the main challenges are that Contoso has an aging on-premises infrastructure, not capable of running more demanding analytical workloads.  They do not have a disaster recovery environment and limited high-availability provisions. Contoso has found that it is expensive to maintain development and testing environments. They have a lack of full visibility of supply and demand signals across the value chain.  They are also insufficient in their ability to use customer data, precluding the ability to implement targeted advertising. They have determined that they maintain a suboptimal delivery route planning and scheduling.</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 (continued)</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4862870"/>
          </a:xfrm>
        </p:spPr>
        <p:txBody>
          <a:bodyPr/>
          <a:lstStyle/>
          <a:p>
            <a:r>
              <a:rPr lang="en-US" sz="2000" dirty="0">
                <a:latin typeface="+mn-lt"/>
              </a:rPr>
              <a:t>Which Azure services would allow you to enhance personalized marketing experience for Contoso customers?</a:t>
            </a:r>
          </a:p>
          <a:p>
            <a:endParaRPr lang="en-US" sz="2000" dirty="0">
              <a:latin typeface="+mn-lt"/>
            </a:endParaRPr>
          </a:p>
          <a:p>
            <a:r>
              <a:rPr lang="en-US" sz="20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2000" dirty="0">
              <a:latin typeface="+mn-lt"/>
            </a:endParaRPr>
          </a:p>
          <a:p>
            <a:r>
              <a:rPr lang="en-US" sz="2000" dirty="0">
                <a:latin typeface="+mn-lt"/>
              </a:rPr>
              <a:t>The integration with Microsoft Teams takes advantage of their support for conversational bots and can additionally leverage Azure Cognitive Services, including Language Understanding (LUIS) and QnA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150703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 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where costs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952875"/>
            <a:ext cx="11653523" cy="5946243"/>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 advantage of a wide range of Azure services in order to enhance data integration capabilities. In particular, it provides the following functionality:</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visibility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plants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trends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246769"/>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these challenges, Contoso has asked you to design and implement a solution that will help them regain the competitive edge by transitioning their SAP landscape to Azure and modernizing it by leveraging Azure services. </a:t>
            </a: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facilitates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the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solution provided.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our customers better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432256"/>
          </a:xfrm>
        </p:spPr>
        <p:txBody>
          <a:bodyPr/>
          <a:lstStyle/>
          <a:p>
            <a:pPr marL="0" lvl="0" indent="0">
              <a:buNone/>
            </a:pPr>
            <a:r>
              <a:rPr lang="en-US" sz="2000" dirty="0">
                <a:latin typeface="+mn-lt"/>
                <a:cs typeface="Segoe UI Semibold" panose="020B0702040204020203" pitchFamily="34" charset="0"/>
              </a:rPr>
              <a:t>Key success criteria comprise:</a:t>
            </a: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 sizing and optimized resource allocation</a:t>
            </a:r>
          </a:p>
          <a:p>
            <a:r>
              <a:rPr lang="en-US" sz="1800" dirty="0">
                <a:latin typeface="+mn-lt"/>
                <a:cs typeface="Segoe UI Semibold" panose="020B0702040204020203" pitchFamily="34" charset="0"/>
              </a:rPr>
              <a:t>Data integration and analytics capabilities that include:</a:t>
            </a: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deliver a 360-degree view of the Contoso's business operations and to optimize them through data analytics. The Chief Executive Officer (CEO), Chief Financial Officer (CFO), and Chief Information Officer (CIO) believe that providing this level of customer insights will increase revenue and deliver a competitive advantage to Contoso.</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5878532"/>
          </a:xfrm>
        </p:spPr>
        <p:txBody>
          <a:bodyPr/>
          <a:lstStyle/>
          <a:p>
            <a:pPr marL="0" lvl="0" indent="0">
              <a:buNone/>
            </a:pPr>
            <a:r>
              <a:rPr lang="en-US" sz="2000" dirty="0">
                <a:latin typeface="+mn-lt"/>
                <a:cs typeface="Segoe UI Semibold" panose="020B0702040204020203" pitchFamily="34" charset="0"/>
              </a:rPr>
              <a:t>Contoso Retail, Inc. has been selling goods through various retail channels for the past 15 years. They currently have over 200 brick-and-mortar stores but plan to reduce the number of physical locations to 150 in the next year due to declining revenue and various other factors. Of the remaining 150 stores, 35 of them are currently streamlined for an attempted re-branding that happened a few years ago.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SAP is the line-of-business application and database for all customer and supply chain information. SAP will manage the customer experience, including finance, inventory, delivery, and customer service.  SAP will be used to integrate with suppliers for re-ordering of products based on demand and sales projections. Sales and Inventory data will be delivered to executives for revenue projections for analysis of trends and potential shifts in demand.</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needs the ability to collect and analyze data from within SAP in order to make the best uniform solution possible. They want to take control of their supply chain, so customers know when and where products are available, and stores are prepared to keep up with demand.</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improved ability to meet customer demand will be accomplished by establishing a 360-degree view of the supply chain. With data analysis and reporting, stores will be able to plan and schedule product deliveries based on customer sentiment and current buying trends. </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3958007"/>
          </a:xfrm>
        </p:spPr>
        <p:txBody>
          <a:bodyPr/>
          <a:lstStyle/>
          <a:p>
            <a:pPr marL="0" indent="0">
              <a:buNone/>
            </a:pPr>
            <a:r>
              <a:rPr lang="en-US" sz="2000" dirty="0">
                <a:latin typeface="+mn-lt"/>
                <a:cs typeface="Segoe UI Semibold" panose="020B0702040204020203" pitchFamily="34" charset="0"/>
              </a:rPr>
              <a:t>Contoso has brought together a group of SAP, Azure, Applications, and Data and AI specialists to design and architect a solution that meets the company's needs. To remediate these shortcomings, Contoso is looking for the ability to combine all sources of data, including:</a:t>
            </a: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 </a:t>
            </a:r>
          </a:p>
          <a:p>
            <a:endParaRPr lang="en-US" sz="1800" dirty="0">
              <a:latin typeface="+mn-lt"/>
              <a:cs typeface="Segoe UI Semibold" panose="020B0702040204020203" pitchFamily="34" charset="0"/>
            </a:endParaRPr>
          </a:p>
          <a:p>
            <a:pPr mar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FC7B288A-115F-4EDF-8326-05039CEE1DB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7514</Words>
  <Application>Microsoft Office PowerPoint</Application>
  <PresentationFormat>Widescreen</PresentationFormat>
  <Paragraphs>381</Paragraphs>
  <Slides>54</Slides>
  <Notes>48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-apple-system</vt: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Readiness Template</vt:lpstr>
      <vt:lpstr>SAP plus extend and innovate with Data and AI student guide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Personalized Marketing (continued)</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2022-08-18T22:04:59Z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